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3168">
          <p15:clr>
            <a:srgbClr val="747775"/>
          </p15:clr>
        </p15:guide>
        <p15:guide id="2" pos="2448">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Ubw0/1XV5++DCIJQHX2xXzS3YU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852" y="-12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71582835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2"/>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5"/>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9" name="Google Shape;19;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6"/>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6"/>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8"/>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0"/>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0"/>
          <p:cNvSpPr txBox="1">
            <a:spLocks noGrp="1"/>
          </p:cNvSpPr>
          <p:nvPr>
            <p:ph type="body" idx="2"/>
          </p:nvPr>
        </p:nvSpPr>
        <p:spPr>
          <a:xfrm>
            <a:off x="4198575" y="1415969"/>
            <a:ext cx="3261600" cy="7226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0E0E3"/>
        </a:solidFill>
        <a:effectLst/>
      </p:bgPr>
    </p:bg>
    <p:spTree>
      <p:nvGrpSpPr>
        <p:cNvPr id="1" name="Shape 53"/>
        <p:cNvGrpSpPr/>
        <p:nvPr/>
      </p:nvGrpSpPr>
      <p:grpSpPr>
        <a:xfrm>
          <a:off x="0" y="0"/>
          <a:ext cx="0" cy="0"/>
          <a:chOff x="0" y="0"/>
          <a:chExt cx="0" cy="0"/>
        </a:xfrm>
      </p:grpSpPr>
      <p:sp>
        <p:nvSpPr>
          <p:cNvPr id="54" name="Google Shape;54;p1"/>
          <p:cNvSpPr txBox="1"/>
          <p:nvPr/>
        </p:nvSpPr>
        <p:spPr>
          <a:xfrm>
            <a:off x="1887625" y="242325"/>
            <a:ext cx="4108500" cy="11049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1"/>
              </a:buClr>
              <a:buSzPts val="1100"/>
              <a:buFont typeface="Arial"/>
              <a:buNone/>
            </a:pPr>
            <a:r>
              <a:rPr lang="en" sz="2000" b="1" i="0" u="none" strike="noStrike" cap="none">
                <a:solidFill>
                  <a:schemeClr val="dk1"/>
                </a:solidFill>
                <a:latin typeface="Arial"/>
                <a:ea typeface="Arial"/>
                <a:cs typeface="Arial"/>
                <a:sym typeface="Arial"/>
              </a:rPr>
              <a:t>Focus Group</a:t>
            </a:r>
            <a:endParaRPr sz="2000" b="1" i="0" u="none" strike="noStrike" cap="none">
              <a:solidFill>
                <a:schemeClr val="dk1"/>
              </a:solidFill>
              <a:latin typeface="Arial"/>
              <a:ea typeface="Arial"/>
              <a:cs typeface="Arial"/>
              <a:sym typeface="Arial"/>
            </a:endParaRPr>
          </a:p>
          <a:p>
            <a:pPr marL="0" marR="0" lvl="0" indent="0" algn="ctr" rtl="0">
              <a:lnSpc>
                <a:spcPct val="115000"/>
              </a:lnSpc>
              <a:spcBef>
                <a:spcPts val="0"/>
              </a:spcBef>
              <a:spcAft>
                <a:spcPts val="0"/>
              </a:spcAft>
              <a:buClr>
                <a:schemeClr val="dk1"/>
              </a:buClr>
              <a:buSzPts val="1100"/>
              <a:buFont typeface="Arial"/>
              <a:buNone/>
            </a:pPr>
            <a:r>
              <a:rPr lang="en" sz="2000" b="1" i="0" u="none" strike="noStrike" cap="none">
                <a:solidFill>
                  <a:schemeClr val="dk1"/>
                </a:solidFill>
                <a:latin typeface="Arial"/>
                <a:ea typeface="Arial"/>
                <a:cs typeface="Arial"/>
                <a:sym typeface="Arial"/>
              </a:rPr>
              <a:t>Community Safety in Cully </a:t>
            </a:r>
            <a:endParaRPr sz="2600" b="1" i="0" u="none" strike="noStrike" cap="none">
              <a:solidFill>
                <a:schemeClr val="dk2"/>
              </a:solidFill>
              <a:latin typeface="Arial"/>
              <a:ea typeface="Arial"/>
              <a:cs typeface="Arial"/>
              <a:sym typeface="Arial"/>
            </a:endParaRPr>
          </a:p>
        </p:txBody>
      </p:sp>
      <p:pic>
        <p:nvPicPr>
          <p:cNvPr id="55" name="Google Shape;55;p1"/>
          <p:cNvPicPr preferRelativeResize="0"/>
          <p:nvPr/>
        </p:nvPicPr>
        <p:blipFill rotWithShape="1">
          <a:blip r:embed="rId3">
            <a:alphaModFix/>
          </a:blip>
          <a:srcRect/>
          <a:stretch/>
        </p:blipFill>
        <p:spPr>
          <a:xfrm>
            <a:off x="2508988" y="8391600"/>
            <a:ext cx="2476500" cy="930225"/>
          </a:xfrm>
          <a:prstGeom prst="rect">
            <a:avLst/>
          </a:prstGeom>
          <a:noFill/>
          <a:ln>
            <a:noFill/>
          </a:ln>
        </p:spPr>
      </p:pic>
      <p:sp>
        <p:nvSpPr>
          <p:cNvPr id="56" name="Google Shape;56;p1"/>
          <p:cNvSpPr txBox="1"/>
          <p:nvPr/>
        </p:nvSpPr>
        <p:spPr>
          <a:xfrm>
            <a:off x="3886200" y="1766113"/>
            <a:ext cx="3438600" cy="1143600"/>
          </a:xfrm>
          <a:prstGeom prst="rect">
            <a:avLst/>
          </a:prstGeom>
          <a:noFill/>
          <a:ln>
            <a:noFill/>
          </a:ln>
        </p:spPr>
        <p:txBody>
          <a:bodyPr spcFirstLastPara="1" wrap="square" lIns="91425" tIns="91425" rIns="91425" bIns="91425" anchor="t" anchorCtr="0">
            <a:spAutoFit/>
          </a:bodyPr>
          <a:lstStyle/>
          <a:p>
            <a:pPr marL="0" marR="0" lvl="0" indent="0" algn="ctr" rtl="0">
              <a:lnSpc>
                <a:spcPct val="115000"/>
              </a:lnSpc>
              <a:spcBef>
                <a:spcPts val="0"/>
              </a:spcBef>
              <a:spcAft>
                <a:spcPts val="0"/>
              </a:spcAft>
              <a:buClr>
                <a:schemeClr val="dk1"/>
              </a:buClr>
              <a:buSzPts val="1100"/>
              <a:buFont typeface="Arial"/>
              <a:buNone/>
            </a:pPr>
            <a:r>
              <a:rPr lang="en" sz="1400" b="0" i="0" u="none" strike="noStrike" cap="none">
                <a:solidFill>
                  <a:schemeClr val="dk1"/>
                </a:solidFill>
                <a:latin typeface="Arial"/>
                <a:ea typeface="Arial"/>
                <a:cs typeface="Arial"/>
                <a:sym typeface="Arial"/>
              </a:rPr>
              <a:t>CAN is hosting a focus group for Cully residents. This focus group will discuss low-level crimes and safety in the Cully community. </a:t>
            </a:r>
            <a:endParaRPr sz="2000" b="0" i="0" u="none" strike="noStrike" cap="none">
              <a:solidFill>
                <a:schemeClr val="dk2"/>
              </a:solidFill>
              <a:latin typeface="Arial"/>
              <a:ea typeface="Arial"/>
              <a:cs typeface="Arial"/>
              <a:sym typeface="Arial"/>
            </a:endParaRPr>
          </a:p>
        </p:txBody>
      </p:sp>
      <p:sp>
        <p:nvSpPr>
          <p:cNvPr id="57" name="Google Shape;57;p1"/>
          <p:cNvSpPr txBox="1"/>
          <p:nvPr/>
        </p:nvSpPr>
        <p:spPr>
          <a:xfrm>
            <a:off x="269725" y="4923775"/>
            <a:ext cx="3895800" cy="16392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1000"/>
              </a:spcAft>
              <a:buClr>
                <a:srgbClr val="000000"/>
              </a:buClr>
              <a:buSzPts val="1400"/>
              <a:buFont typeface="Arial"/>
              <a:buNone/>
            </a:pPr>
            <a:r>
              <a:rPr lang="en" sz="1400" b="0" i="0" u="none" strike="noStrike" cap="none">
                <a:solidFill>
                  <a:schemeClr val="dk1"/>
                </a:solidFill>
                <a:latin typeface="Arial"/>
                <a:ea typeface="Arial"/>
                <a:cs typeface="Arial"/>
                <a:sym typeface="Arial"/>
              </a:rPr>
              <a:t>In Cully we are proud of our diversity. We are looking for a diverse group to participate in this focus group. We strongly encourage people from all backgrounds, languages, race, age, various level of ability, LGTBQ to sign up by using the following QR code.  </a:t>
            </a:r>
            <a:endParaRPr sz="1400" b="0" i="0" u="none" strike="noStrike" cap="none">
              <a:solidFill>
                <a:schemeClr val="dk2"/>
              </a:solidFill>
              <a:latin typeface="Arial"/>
              <a:ea typeface="Arial"/>
              <a:cs typeface="Arial"/>
              <a:sym typeface="Arial"/>
            </a:endParaRPr>
          </a:p>
        </p:txBody>
      </p:sp>
      <p:pic>
        <p:nvPicPr>
          <p:cNvPr id="58" name="Google Shape;58;p1"/>
          <p:cNvPicPr preferRelativeResize="0"/>
          <p:nvPr/>
        </p:nvPicPr>
        <p:blipFill rotWithShape="1">
          <a:blip r:embed="rId4">
            <a:alphaModFix/>
          </a:blip>
          <a:srcRect/>
          <a:stretch/>
        </p:blipFill>
        <p:spPr>
          <a:xfrm>
            <a:off x="4395475" y="3286113"/>
            <a:ext cx="2619375" cy="1743075"/>
          </a:xfrm>
          <a:prstGeom prst="rect">
            <a:avLst/>
          </a:prstGeom>
          <a:noFill/>
          <a:ln>
            <a:noFill/>
          </a:ln>
        </p:spPr>
      </p:pic>
      <p:sp>
        <p:nvSpPr>
          <p:cNvPr id="59" name="Google Shape;59;p1"/>
          <p:cNvSpPr txBox="1"/>
          <p:nvPr/>
        </p:nvSpPr>
        <p:spPr>
          <a:xfrm>
            <a:off x="4242813" y="5104150"/>
            <a:ext cx="2924700" cy="6156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Arial"/>
                <a:ea typeface="Arial"/>
                <a:cs typeface="Arial"/>
                <a:sym typeface="Arial"/>
              </a:rPr>
              <a:t>Dinner, Childcare and interpretation will be provided!!</a:t>
            </a:r>
            <a:endParaRPr sz="1400" b="1" i="0" u="none" strike="noStrike" cap="none">
              <a:solidFill>
                <a:schemeClr val="dk1"/>
              </a:solidFill>
              <a:latin typeface="Arial"/>
              <a:ea typeface="Arial"/>
              <a:cs typeface="Arial"/>
              <a:sym typeface="Arial"/>
            </a:endParaRPr>
          </a:p>
        </p:txBody>
      </p:sp>
      <p:sp>
        <p:nvSpPr>
          <p:cNvPr id="60" name="Google Shape;60;p1"/>
          <p:cNvSpPr txBox="1"/>
          <p:nvPr/>
        </p:nvSpPr>
        <p:spPr>
          <a:xfrm>
            <a:off x="594325" y="3794063"/>
            <a:ext cx="3246600" cy="1108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dirty="0">
                <a:solidFill>
                  <a:srgbClr val="222222"/>
                </a:solidFill>
                <a:latin typeface="Arial"/>
                <a:ea typeface="Arial"/>
                <a:cs typeface="Arial"/>
                <a:sym typeface="Arial"/>
              </a:rPr>
              <a:t>Date:      Tuesday, January 14, 2025</a:t>
            </a:r>
            <a:endParaRPr sz="1400" b="0" i="0" u="none" strike="noStrike" cap="none" dirty="0">
              <a:solidFill>
                <a:srgbClr val="222222"/>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100"/>
              <a:buFont typeface="Arial"/>
              <a:buNone/>
            </a:pPr>
            <a:r>
              <a:rPr lang="en" sz="1400" b="0" i="0" u="none" strike="noStrike" cap="none" dirty="0">
                <a:solidFill>
                  <a:srgbClr val="222222"/>
                </a:solidFill>
                <a:latin typeface="Arial"/>
                <a:ea typeface="Arial"/>
                <a:cs typeface="Arial"/>
                <a:sym typeface="Arial"/>
              </a:rPr>
              <a:t>Location: </a:t>
            </a:r>
            <a:r>
              <a:rPr lang="en-US" sz="1400" b="0" i="0" u="none" strike="noStrike" cap="none" dirty="0" smtClean="0">
                <a:solidFill>
                  <a:srgbClr val="222222"/>
                </a:solidFill>
                <a:latin typeface="Arial"/>
                <a:ea typeface="Arial"/>
                <a:cs typeface="Arial"/>
                <a:sym typeface="Arial"/>
              </a:rPr>
              <a:t>in the </a:t>
            </a:r>
            <a:r>
              <a:rPr lang="en-US" sz="1400" b="0" i="0" u="none" strike="noStrike" cap="none" smtClean="0">
                <a:solidFill>
                  <a:srgbClr val="222222"/>
                </a:solidFill>
                <a:latin typeface="Arial"/>
                <a:ea typeface="Arial"/>
                <a:cs typeface="Arial"/>
                <a:sym typeface="Arial"/>
              </a:rPr>
              <a:t>Cully Neighborhood</a:t>
            </a:r>
            <a:endParaRPr sz="1400" b="0" i="0" u="none" strike="noStrike" cap="none" dirty="0">
              <a:solidFill>
                <a:srgbClr val="222222"/>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 sz="1400" b="0" i="0" u="none" strike="noStrike" cap="none" dirty="0">
                <a:solidFill>
                  <a:srgbClr val="222222"/>
                </a:solidFill>
                <a:latin typeface="Arial"/>
                <a:ea typeface="Arial"/>
                <a:cs typeface="Arial"/>
                <a:sym typeface="Arial"/>
              </a:rPr>
              <a:t>Time:       5:30pm to 8:00pm</a:t>
            </a:r>
            <a:endParaRPr sz="1400" b="0" i="0" u="none" strike="noStrike" cap="none" dirty="0">
              <a:solidFill>
                <a:srgbClr val="222222"/>
              </a:solidFill>
              <a:latin typeface="Arial"/>
              <a:ea typeface="Arial"/>
              <a:cs typeface="Arial"/>
              <a:sym typeface="Arial"/>
            </a:endParaRPr>
          </a:p>
        </p:txBody>
      </p:sp>
      <p:pic>
        <p:nvPicPr>
          <p:cNvPr id="61" name="Google Shape;61;p1"/>
          <p:cNvPicPr preferRelativeResize="0"/>
          <p:nvPr/>
        </p:nvPicPr>
        <p:blipFill rotWithShape="1">
          <a:blip r:embed="rId5">
            <a:alphaModFix/>
          </a:blip>
          <a:srcRect/>
          <a:stretch/>
        </p:blipFill>
        <p:spPr>
          <a:xfrm flipH="1">
            <a:off x="1665014" y="6690523"/>
            <a:ext cx="894472" cy="930224"/>
          </a:xfrm>
          <a:prstGeom prst="rect">
            <a:avLst/>
          </a:prstGeom>
          <a:noFill/>
          <a:ln>
            <a:noFill/>
          </a:ln>
        </p:spPr>
      </p:pic>
      <p:pic>
        <p:nvPicPr>
          <p:cNvPr id="62" name="Google Shape;62;p1"/>
          <p:cNvPicPr preferRelativeResize="0"/>
          <p:nvPr/>
        </p:nvPicPr>
        <p:blipFill rotWithShape="1">
          <a:blip r:embed="rId6">
            <a:alphaModFix/>
          </a:blip>
          <a:srcRect/>
          <a:stretch/>
        </p:blipFill>
        <p:spPr>
          <a:xfrm>
            <a:off x="597770" y="1580675"/>
            <a:ext cx="3028950" cy="1514475"/>
          </a:xfrm>
          <a:prstGeom prst="rect">
            <a:avLst/>
          </a:prstGeom>
          <a:noFill/>
          <a:ln>
            <a:noFill/>
          </a:ln>
        </p:spPr>
      </p:pic>
      <p:sp>
        <p:nvSpPr>
          <p:cNvPr id="63" name="Google Shape;63;p1"/>
          <p:cNvSpPr txBox="1"/>
          <p:nvPr/>
        </p:nvSpPr>
        <p:spPr>
          <a:xfrm>
            <a:off x="4604950" y="6156300"/>
            <a:ext cx="2409900" cy="12930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 sz="1200" b="0" i="1" u="none" strike="noStrike" cap="none">
                <a:solidFill>
                  <a:schemeClr val="dk1"/>
                </a:solidFill>
                <a:latin typeface="Arial"/>
                <a:ea typeface="Arial"/>
                <a:cs typeface="Arial"/>
                <a:sym typeface="Arial"/>
              </a:rPr>
              <a:t>Up to 20 people representing the diversity in Cully will be selected to participate in this focus group. Participants will receive a $200.00 gift card from local businesses.  </a:t>
            </a:r>
            <a:endParaRPr sz="1200" b="0" i="1" u="none" strike="noStrike" cap="none">
              <a:solidFill>
                <a:schemeClr val="dk1"/>
              </a:solidFill>
              <a:latin typeface="Arial"/>
              <a:ea typeface="Arial"/>
              <a:cs typeface="Arial"/>
              <a:sym typeface="Arial"/>
            </a:endParaRPr>
          </a:p>
        </p:txBody>
      </p:sp>
      <p:sp>
        <p:nvSpPr>
          <p:cNvPr id="64" name="Google Shape;64;p1"/>
          <p:cNvSpPr txBox="1"/>
          <p:nvPr/>
        </p:nvSpPr>
        <p:spPr>
          <a:xfrm>
            <a:off x="640500" y="7834350"/>
            <a:ext cx="3200400" cy="1143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chemeClr val="dk2"/>
                </a:solidFill>
              </a:rPr>
              <a:t>https://bit.ly/4eSJMCK</a:t>
            </a:r>
            <a:endParaRPr sz="1800" b="1">
              <a:solidFill>
                <a:schemeClr val="dk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145</Words>
  <Application>Microsoft Office PowerPoint</Application>
  <PresentationFormat>Custom</PresentationFormat>
  <Paragraphs>10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Jigitles</cp:lastModifiedBy>
  <cp:revision>1</cp:revision>
  <dcterms:modified xsi:type="dcterms:W3CDTF">2024-12-10T16:23:45Z</dcterms:modified>
</cp:coreProperties>
</file>