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Proxima Nova"/>
      <p:regular r:id="rId14"/>
      <p:bold r:id="rId15"/>
      <p:italic r:id="rId16"/>
      <p:boldItalic r:id="rId17"/>
    </p:embeddedFont>
    <p:embeddedFont>
      <p:font typeface="Pacifico"/>
      <p:regular r:id="rId18"/>
    </p:embeddedFont>
    <p:embeddedFont>
      <p:font typeface="Alfa Slab One"/>
      <p:regular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8B1897-716C-4287-88A4-13CF920AA03D}">
  <a:tblStyle styleId="{B68B1897-716C-4287-88A4-13CF920AA03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5.xml"/><Relationship Id="rId22" Type="http://schemas.openxmlformats.org/officeDocument/2006/relationships/font" Target="fonts/OpenSans-italic.fntdata"/><Relationship Id="rId10" Type="http://schemas.openxmlformats.org/officeDocument/2006/relationships/slide" Target="slides/slide4.xml"/><Relationship Id="rId21"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slideMaster" Target="slideMasters/slideMaster1.xml"/><Relationship Id="rId19" Type="http://schemas.openxmlformats.org/officeDocument/2006/relationships/font" Target="fonts/AlfaSlabOne-regular.fntdata"/><Relationship Id="rId6" Type="http://schemas.openxmlformats.org/officeDocument/2006/relationships/notesMaster" Target="notesMasters/notesMaster1.xml"/><Relationship Id="rId18" Type="http://schemas.openxmlformats.org/officeDocument/2006/relationships/font" Target="fonts/Pacific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livableportland.org/2018/08/15/a-helpful-history-of-portlands-neighborhood-association-system/" TargetMode="External"/><Relationship Id="rId3" Type="http://schemas.openxmlformats.org/officeDocument/2006/relationships/hyperlink" Target="https://www.southeastexaminer.com/2016/11/history-of-portlands-neighborhood-associations/" TargetMode="External"/><Relationship Id="rId4" Type="http://schemas.openxmlformats.org/officeDocument/2006/relationships/hyperlink" Target="https://www.portland.gov/civic/myneighborhood/about-neighborhood-syste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ullyneighbors.org/inclusive-cully-polic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hlink"/>
                </a:solidFill>
                <a:hlinkClick r:id="rId2"/>
              </a:rPr>
              <a:t>http://livableportland.org/2018/08/15/a-helpful-history-of-portlands-neighborhood-association-system/</a:t>
            </a:r>
            <a:r>
              <a:rPr lang="en"/>
              <a:t>:</a:t>
            </a:r>
            <a:endParaRPr/>
          </a:p>
          <a:p>
            <a:pPr indent="0" lvl="0" marL="292100" rtl="0" algn="l">
              <a:lnSpc>
                <a:spcPct val="115000"/>
              </a:lnSpc>
              <a:spcBef>
                <a:spcPts val="1900"/>
              </a:spcBef>
              <a:spcAft>
                <a:spcPts val="0"/>
              </a:spcAft>
              <a:buNone/>
            </a:pPr>
            <a:r>
              <a:rPr i="1" lang="en" sz="1200">
                <a:solidFill>
                  <a:srgbClr val="333333"/>
                </a:solidFill>
                <a:highlight>
                  <a:srgbClr val="FFFFFF"/>
                </a:highlight>
              </a:rPr>
              <a:t>PROLOGUE </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[In the 1960s] Portland was falling into a downward spiral of urban decay, sprawl, and the multiple problems stemming from car-centered development. Not wanting to follow the same pattern that characterized most North American cities, Portland has helped to spearhead a movement towards urban livability. With urban growth boundaries, quality public transportation, and broad-based citizen participation in everything from local and regional planning to neighborhood associations, Portland is at the forefront of a movement to create livable urban regions in North America…</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PORTLAND CITY NEIGHBORHOOD ASSOCIATIONS</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Portland’s Neighborhood Associations (NAs) are often cited as an example of the city’s strong tradition of participatory democracy.</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NAs emerged in the 1950s and 1960s as loose coalitions which formed usually to in response to some change affecting the neighborhoods in question. For example, in Lair Hill, student renters and Jewish and Italian families opposed the South Auditorium urban renewal project that would have displaced them. In 1966, Northeast Portland applied to participate in the Model Cities program and a citizen’s planning board was appointed to the project. Meanwhile, in Northwest Portland, proposals to expand the Good Samaritan Hospital spurred neighborhoods to organize and became negotiators for plans that saved older, more established residential neighborhoods. In 1971, Southeast Portland neighborhoods were a key part of the movement that eventually stymied plans to build the Mount Hood Freeway.</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There were several reasons for the increased involvement among neighborhoods.  Older neighborhoods were reacting to pressure by development interests. A change in political climate in the 1970s meant new city leaders were not tied to old planning practices favored by their old-school, technocratic predecessors.  There were increased requirements for citizen participation in federal/state programs, such as, among other things, Senate Bill 100.</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In 1972, then-Mayor Terry Schrunk convened the District Planning Organizational Task Force to explore the idea of a city mechanism for neighborhood and district citizen participation (in other words, to formalize and legitimize neighborhood involvement in the political process). The task force recommended three principles: a two-tiered structure of both Neighborhood Planning Organizations (NPOS) and DPOs (district planning organizations) be established. Both tiers were to be involved in planning for both physical and social issues, and this structure should have some real authority in City Council.</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In 1973, voters elected Neil Goldschmidt, who was a strong advocate for increasing the power of neighborhood associations. He proposed a Bureau of Neighborhood Organizations with a budget of 104,000 dollars, and this proposal became an ordinance. The first draft of the ordinance proposed a system of both NPOs and DPOs when issues emerged concerning more than one neighborhood’s jurisdiction. A second draft ordinance addressed those concerns by the ONA (Office of NAs), created to coordinate among the NAs, which were volunteer-run.</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In 1974, the city passed a plan to try out district field offices in three areas of the city where federal resources for this purpose were not available. The ordinance was revised again in 1975 to replace the process of the city’s recognition of NAs with the requirement that they meet minimum standards, ie banning discrimination, written grievance/dissent procedures, and NA by-laws be on file with ONA, and that both the ONA and District Office was to support/enhance the NAs’ work.</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Under the plan, city agencies were responsible for notifying neighborhood associations 30 days before a decision affecting a NA, including NAs in all planning efforts affecting neighborhood livability, and making sure the plans recommended by NAs would have a public hearing, and any changes had to be sent to the NA. The NA in turn was responsible for notifying city agencies about planning efforts, sharing info and cooperating with city agencies.</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In the NA system’s early years, a major achievement was getting neighborhoods involved with the city’s budget process. This meant the bureaus were asked to be accountable if neighborhood input didn’t appear in the bureau’s budget. By 1979, there were 60 active NAs in Portland. There were neighborhood mediation programs offered through the ONA and focused on disputes between neighbors, ie, tenants and landlords (and later, other issues such as crime prevention and safety).</a:t>
            </a:r>
            <a:endParaRPr i="1" sz="1200">
              <a:solidFill>
                <a:srgbClr val="333333"/>
              </a:solidFill>
              <a:highlight>
                <a:srgbClr val="FFFFFF"/>
              </a:highlight>
            </a:endParaRPr>
          </a:p>
          <a:p>
            <a:pPr indent="0" lvl="0" marL="292100" rtl="0" algn="l">
              <a:lnSpc>
                <a:spcPct val="115000"/>
              </a:lnSpc>
              <a:spcBef>
                <a:spcPts val="1800"/>
              </a:spcBef>
              <a:spcAft>
                <a:spcPts val="0"/>
              </a:spcAft>
              <a:buNone/>
            </a:pPr>
            <a:r>
              <a:rPr i="1" lang="en" sz="1200">
                <a:solidFill>
                  <a:srgbClr val="333333"/>
                </a:solidFill>
                <a:highlight>
                  <a:srgbClr val="FFFFFF"/>
                </a:highlight>
              </a:rPr>
              <a:t>Since these early years, the system has undergone changes and some difficulties. The recession brought public expenditures under increasing scrutiny. By 1984, there were increasing conflicts between the ONA and district coalitions and between districts. The last 13 years has seen a reorganization and re-evaluation of the purpose and future direction of the NA program.</a:t>
            </a:r>
            <a:endParaRPr i="1" sz="1200">
              <a:solidFill>
                <a:srgbClr val="333333"/>
              </a:solidFill>
              <a:highlight>
                <a:srgbClr val="FFFFFF"/>
              </a:highlight>
            </a:endParaRPr>
          </a:p>
          <a:p>
            <a:pPr indent="0" lvl="0" marL="0" rtl="0" algn="l">
              <a:lnSpc>
                <a:spcPct val="115000"/>
              </a:lnSpc>
              <a:spcBef>
                <a:spcPts val="1800"/>
              </a:spcBef>
              <a:spcAft>
                <a:spcPts val="0"/>
              </a:spcAft>
              <a:buNone/>
            </a:pPr>
            <a:r>
              <a:rPr lang="en" sz="1200" u="sng">
                <a:solidFill>
                  <a:schemeClr val="hlink"/>
                </a:solidFill>
                <a:highlight>
                  <a:srgbClr val="FFFFFF"/>
                </a:highlight>
                <a:latin typeface="Times New Roman"/>
                <a:ea typeface="Times New Roman"/>
                <a:cs typeface="Times New Roman"/>
                <a:sym typeface="Times New Roman"/>
                <a:hlinkClick r:id="rId3"/>
              </a:rPr>
              <a:t>https://www.southeastexaminer.com/2016/11/history-of-portlands-neighborhood-associations/</a:t>
            </a:r>
            <a:r>
              <a:rPr lang="en" sz="1200">
                <a:solidFill>
                  <a:srgbClr val="242424"/>
                </a:solidFill>
                <a:highlight>
                  <a:srgbClr val="FFFFFF"/>
                </a:highlight>
                <a:latin typeface="Times New Roman"/>
                <a:ea typeface="Times New Roman"/>
                <a:cs typeface="Times New Roman"/>
                <a:sym typeface="Times New Roman"/>
              </a:rPr>
              <a:t>: </a:t>
            </a:r>
            <a:endParaRPr sz="1200">
              <a:solidFill>
                <a:srgbClr val="242424"/>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Clr>
                <a:schemeClr val="dk1"/>
              </a:buClr>
              <a:buSzPts val="1100"/>
              <a:buFont typeface="Arial"/>
              <a:buNone/>
            </a:pPr>
            <a:r>
              <a:rPr lang="en" sz="1200">
                <a:solidFill>
                  <a:srgbClr val="242424"/>
                </a:solidFill>
                <a:highlight>
                  <a:srgbClr val="FFFFFF"/>
                </a:highlight>
                <a:latin typeface="Times New Roman"/>
                <a:ea typeface="Times New Roman"/>
                <a:cs typeface="Times New Roman"/>
                <a:sym typeface="Times New Roman"/>
              </a:rPr>
              <a:t>The first organized neighborhood system grew up around the need for social services during the depression. Their activities were organized in small geographic areas usually using the boundaries of a neighborhood school.</a:t>
            </a:r>
            <a:endParaRPr sz="1200">
              <a:solidFill>
                <a:srgbClr val="242424"/>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Clr>
                <a:schemeClr val="dk1"/>
              </a:buClr>
              <a:buSzPts val="1100"/>
              <a:buFont typeface="Arial"/>
              <a:buNone/>
            </a:pPr>
            <a:r>
              <a:rPr lang="en" sz="1200">
                <a:solidFill>
                  <a:srgbClr val="242424"/>
                </a:solidFill>
                <a:highlight>
                  <a:srgbClr val="FFFFFF"/>
                </a:highlight>
                <a:latin typeface="Times New Roman"/>
                <a:ea typeface="Times New Roman"/>
                <a:cs typeface="Times New Roman"/>
                <a:sym typeface="Times New Roman"/>
              </a:rPr>
              <a:t>This drew residents closer together as they got involved in helping their neighbors. These organizations lasted through the post war redevelopment period and into the 1950s.</a:t>
            </a:r>
            <a:endParaRPr sz="1200">
              <a:solidFill>
                <a:srgbClr val="242424"/>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Clr>
                <a:schemeClr val="dk1"/>
              </a:buClr>
              <a:buSzPts val="1100"/>
              <a:buFont typeface="Arial"/>
              <a:buNone/>
            </a:pPr>
            <a:r>
              <a:rPr lang="en" sz="1200">
                <a:solidFill>
                  <a:srgbClr val="242424"/>
                </a:solidFill>
                <a:highlight>
                  <a:srgbClr val="FFFFFF"/>
                </a:highlight>
                <a:latin typeface="Times New Roman"/>
                <a:ea typeface="Times New Roman"/>
                <a:cs typeface="Times New Roman"/>
                <a:sym typeface="Times New Roman"/>
              </a:rPr>
              <a:t>At the beginning of the 1960s, there were no official neighborhood associations except for a few social clubs in well-to-do neighborhoods. However there were still many people in need, especially in deteriorating inner city neighborhoods.</a:t>
            </a:r>
            <a:endParaRPr sz="1200">
              <a:solidFill>
                <a:srgbClr val="242424"/>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None/>
            </a:pPr>
            <a:r>
              <a:rPr lang="en" sz="1200">
                <a:solidFill>
                  <a:srgbClr val="242424"/>
                </a:solidFill>
                <a:highlight>
                  <a:srgbClr val="FFFFFF"/>
                </a:highlight>
                <a:latin typeface="Times New Roman"/>
                <a:ea typeface="Times New Roman"/>
                <a:cs typeface="Times New Roman"/>
                <a:sym typeface="Times New Roman"/>
              </a:rPr>
              <a:t>This was a national issue across the country, so the Lyndon Johnson administration instituted the “War on Poverty.” One of the key components was the “Model Cities Program”.</a:t>
            </a:r>
            <a:endParaRPr sz="1200">
              <a:solidFill>
                <a:srgbClr val="242424"/>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None/>
            </a:pPr>
            <a:r>
              <a:rPr lang="en" sz="1200">
                <a:solidFill>
                  <a:srgbClr val="242424"/>
                </a:solidFill>
                <a:highlight>
                  <a:srgbClr val="FFFFFF"/>
                </a:highlight>
                <a:latin typeface="Times New Roman"/>
                <a:ea typeface="Times New Roman"/>
                <a:cs typeface="Times New Roman"/>
                <a:sym typeface="Times New Roman"/>
              </a:rPr>
              <a:t>begun in NE Portland’s African American communities in the mid 1960s. Federal requirements for the assistance dictated that decisions about local actions must include the people in the neighborhoods. This was the beginning of Portland’s official neighborhood associations.</a:t>
            </a:r>
            <a:endParaRPr sz="1200">
              <a:solidFill>
                <a:srgbClr val="242424"/>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None/>
            </a:pPr>
            <a:r>
              <a:rPr lang="en" sz="1200">
                <a:solidFill>
                  <a:srgbClr val="242424"/>
                </a:solidFill>
                <a:highlight>
                  <a:srgbClr val="FFFFFF"/>
                </a:highlight>
                <a:latin typeface="Times New Roman"/>
                <a:ea typeface="Times New Roman"/>
                <a:cs typeface="Times New Roman"/>
                <a:sym typeface="Times New Roman"/>
              </a:rPr>
              <a:t>The Portland Development Commission (PDC), the city’s Urban Renewal agency, became the official manager of the work.One of the things that neighborhoods wanted were area plans to help identify and justify broader issues needing attention. </a:t>
            </a:r>
            <a:endParaRPr sz="1200">
              <a:solidFill>
                <a:srgbClr val="242424"/>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None/>
            </a:pPr>
            <a:r>
              <a:rPr lang="en" sz="1200">
                <a:solidFill>
                  <a:srgbClr val="242424"/>
                </a:solidFill>
                <a:highlight>
                  <a:srgbClr val="FFFFFF"/>
                </a:highlight>
                <a:latin typeface="Times New Roman"/>
                <a:ea typeface="Times New Roman"/>
                <a:cs typeface="Times New Roman"/>
                <a:sym typeface="Times New Roman"/>
              </a:rPr>
              <a:t>After much talk, study, and work, the city decided to include the neighborhoods of Buckman, Sunnyside, Hosford Abernathy, and Richmond. The Portland Action Communities Together (PACT), todays Impact NW, worked with PDC to create SE Uplift in 1968.</a:t>
            </a:r>
            <a:endParaRPr sz="1200">
              <a:solidFill>
                <a:srgbClr val="242424"/>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None/>
            </a:pPr>
            <a:r>
              <a:rPr lang="en" sz="1200">
                <a:solidFill>
                  <a:srgbClr val="242424"/>
                </a:solidFill>
                <a:highlight>
                  <a:srgbClr val="FFFFFF"/>
                </a:highlight>
                <a:latin typeface="Times New Roman"/>
                <a:ea typeface="Times New Roman"/>
                <a:cs typeface="Times New Roman"/>
                <a:sym typeface="Times New Roman"/>
              </a:rPr>
              <a:t>Factors:</a:t>
            </a:r>
            <a:endParaRPr sz="1200">
              <a:solidFill>
                <a:srgbClr val="242424"/>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1900"/>
              </a:spcBef>
              <a:spcAft>
                <a:spcPts val="0"/>
              </a:spcAft>
              <a:buClr>
                <a:srgbClr val="242424"/>
              </a:buClr>
              <a:buSzPts val="1200"/>
              <a:buFont typeface="Times New Roman"/>
              <a:buChar char="-"/>
            </a:pPr>
            <a:r>
              <a:rPr lang="en" sz="1200">
                <a:solidFill>
                  <a:srgbClr val="242424"/>
                </a:solidFill>
                <a:highlight>
                  <a:srgbClr val="FFFFFF"/>
                </a:highlight>
                <a:latin typeface="Times New Roman"/>
                <a:ea typeface="Times New Roman"/>
                <a:cs typeface="Times New Roman"/>
                <a:sym typeface="Times New Roman"/>
              </a:rPr>
              <a:t>the commission form of government was a rather insular and the public was not able to have a voice in many important decisions.</a:t>
            </a:r>
            <a:endParaRPr sz="1200">
              <a:solidFill>
                <a:srgbClr val="242424"/>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242424"/>
              </a:buClr>
              <a:buSzPts val="1200"/>
              <a:buFont typeface="Times New Roman"/>
              <a:buChar char="-"/>
            </a:pPr>
            <a:r>
              <a:rPr lang="en" sz="1200">
                <a:solidFill>
                  <a:srgbClr val="242424"/>
                </a:solidFill>
                <a:highlight>
                  <a:srgbClr val="FFFFFF"/>
                </a:highlight>
                <a:latin typeface="Times New Roman"/>
                <a:ea typeface="Times New Roman"/>
                <a:cs typeface="Times New Roman"/>
                <a:sym typeface="Times New Roman"/>
              </a:rPr>
              <a:t>State Highway Division’s desire to continue building freeways in the center of Portland as I-405 and the I-5 freeways had been built through major sections of the inner city.</a:t>
            </a:r>
            <a:endParaRPr sz="1200">
              <a:solidFill>
                <a:srgbClr val="242424"/>
              </a:solidFill>
              <a:highlight>
                <a:srgbClr val="FFFFFF"/>
              </a:highlight>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242424"/>
              </a:buClr>
              <a:buSzPts val="1200"/>
              <a:buFont typeface="Times New Roman"/>
              <a:buChar char="-"/>
            </a:pPr>
            <a:r>
              <a:rPr lang="en" sz="1200">
                <a:solidFill>
                  <a:srgbClr val="242424"/>
                </a:solidFill>
                <a:highlight>
                  <a:srgbClr val="FFFFFF"/>
                </a:highlight>
                <a:latin typeface="Times New Roman"/>
                <a:ea typeface="Times New Roman"/>
                <a:cs typeface="Times New Roman"/>
                <a:sym typeface="Times New Roman"/>
              </a:rPr>
              <a:t>State Highway Commission that Harbor Drive, a four-lane throughway similar to today’s McLaughlin or Barbur Boulevards, should be torn up and replaced by a centrally located city park</a:t>
            </a:r>
            <a:endParaRPr sz="1200">
              <a:solidFill>
                <a:srgbClr val="242424"/>
              </a:solidFill>
              <a:highlight>
                <a:srgbClr val="FFFFFF"/>
              </a:highlight>
              <a:latin typeface="Times New Roman"/>
              <a:ea typeface="Times New Roman"/>
              <a:cs typeface="Times New Roman"/>
              <a:sym typeface="Times New Roman"/>
            </a:endParaRPr>
          </a:p>
          <a:p>
            <a:pPr indent="0" lvl="0" marL="0" rtl="0" algn="l">
              <a:spcBef>
                <a:spcPts val="1900"/>
              </a:spcBef>
              <a:spcAft>
                <a:spcPts val="0"/>
              </a:spcAft>
              <a:buNone/>
            </a:pPr>
            <a:r>
              <a:rPr lang="en" sz="1200" u="sng">
                <a:solidFill>
                  <a:schemeClr val="hlink"/>
                </a:solidFill>
                <a:highlight>
                  <a:srgbClr val="FFFFFF"/>
                </a:highlight>
                <a:latin typeface="Open Sans"/>
                <a:ea typeface="Open Sans"/>
                <a:cs typeface="Open Sans"/>
                <a:sym typeface="Open Sans"/>
                <a:hlinkClick r:id="rId4"/>
              </a:rPr>
              <a:t>https://www.portland.gov/civic/myneighborhood/about-neighborhood-system</a:t>
            </a:r>
            <a:r>
              <a:rPr lang="en" sz="1200">
                <a:solidFill>
                  <a:srgbClr val="15191E"/>
                </a:solidFill>
                <a:highlight>
                  <a:srgbClr val="FFFFFF"/>
                </a:highlight>
                <a:latin typeface="Open Sans"/>
                <a:ea typeface="Open Sans"/>
                <a:cs typeface="Open Sans"/>
                <a:sym typeface="Open Sans"/>
              </a:rPr>
              <a:t>: </a:t>
            </a:r>
            <a:endParaRPr sz="1200">
              <a:solidFill>
                <a:srgbClr val="15191E"/>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200">
              <a:solidFill>
                <a:srgbClr val="15191E"/>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200">
                <a:solidFill>
                  <a:srgbClr val="15191E"/>
                </a:solidFill>
                <a:highlight>
                  <a:srgbClr val="FFFFFF"/>
                </a:highlight>
                <a:latin typeface="Open Sans"/>
                <a:ea typeface="Open Sans"/>
                <a:cs typeface="Open Sans"/>
                <a:sym typeface="Open Sans"/>
              </a:rPr>
              <a:t>By creating the Office of Neighborhood Associations, the City was establishing a direct channel for neighborhood associations to engage in City decision-making, determine neighborhood needs, and represent neighborhood interests in land use and development decisions.</a:t>
            </a:r>
            <a:endParaRPr sz="1200">
              <a:solidFill>
                <a:srgbClr val="15191E"/>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200">
              <a:solidFill>
                <a:srgbClr val="15191E"/>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200">
                <a:solidFill>
                  <a:srgbClr val="15191E"/>
                </a:solidFill>
                <a:highlight>
                  <a:srgbClr val="FFFFFF"/>
                </a:highlight>
                <a:latin typeface="Open Sans"/>
                <a:ea typeface="Open Sans"/>
                <a:cs typeface="Open Sans"/>
                <a:sym typeface="Open Sans"/>
              </a:rPr>
              <a:t>40+ years later, expanded our support to include not just neighborhood associations but culturally specific organizations and non-profit organizations. We also changed our name to the Office of Community &amp; Civic Life</a:t>
            </a:r>
            <a:endParaRPr sz="1200">
              <a:solidFill>
                <a:srgbClr val="15191E"/>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200">
              <a:solidFill>
                <a:srgbClr val="15191E"/>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200">
                <a:solidFill>
                  <a:srgbClr val="15191E"/>
                </a:solidFill>
                <a:highlight>
                  <a:srgbClr val="FFFFFF"/>
                </a:highlight>
                <a:latin typeface="Open Sans"/>
                <a:ea typeface="Open Sans"/>
                <a:cs typeface="Open Sans"/>
                <a:sym typeface="Open Sans"/>
              </a:rPr>
              <a:t>providing support the work of Portland’s 95 volunteer-led neighborhood associations. We believe that a neighborhood association is one way that neighbors can organize and address important issues within their neighborhood. Neighborhood associations also play a role in creating a sense of community and belonging.</a:t>
            </a:r>
            <a:endParaRPr sz="1200">
              <a:solidFill>
                <a:srgbClr val="15191E"/>
              </a:solidFill>
              <a:highlight>
                <a:srgbClr val="FFFFFF"/>
              </a:highlight>
              <a:latin typeface="Open Sans"/>
              <a:ea typeface="Open Sans"/>
              <a:cs typeface="Open Sans"/>
              <a:sym typeface="Open Sans"/>
            </a:endParaRPr>
          </a:p>
          <a:p>
            <a:pPr indent="-304800" lvl="0" marL="457200" rtl="0" algn="l">
              <a:spcBef>
                <a:spcPts val="0"/>
              </a:spcBef>
              <a:spcAft>
                <a:spcPts val="0"/>
              </a:spcAft>
              <a:buClr>
                <a:srgbClr val="15191E"/>
              </a:buClr>
              <a:buSzPts val="1200"/>
              <a:buFont typeface="Open Sans"/>
              <a:buChar char="-"/>
            </a:pPr>
            <a:r>
              <a:rPr lang="en" sz="1200">
                <a:solidFill>
                  <a:srgbClr val="15191E"/>
                </a:solidFill>
                <a:highlight>
                  <a:srgbClr val="FFFFFF"/>
                </a:highlight>
                <a:latin typeface="Open Sans"/>
                <a:ea typeface="Open Sans"/>
                <a:cs typeface="Open Sans"/>
                <a:sym typeface="Open Sans"/>
              </a:rPr>
              <a:t>Some neighborhoods bigger/smaller</a:t>
            </a:r>
            <a:endParaRPr sz="1200">
              <a:solidFill>
                <a:srgbClr val="15191E"/>
              </a:solidFill>
              <a:highlight>
                <a:srgbClr val="FFFFFF"/>
              </a:highlight>
              <a:latin typeface="Open Sans"/>
              <a:ea typeface="Open Sans"/>
              <a:cs typeface="Open Sans"/>
              <a:sym typeface="Open Sans"/>
            </a:endParaRPr>
          </a:p>
          <a:p>
            <a:pPr indent="-304800" lvl="0" marL="457200" rtl="0" algn="l">
              <a:spcBef>
                <a:spcPts val="0"/>
              </a:spcBef>
              <a:spcAft>
                <a:spcPts val="0"/>
              </a:spcAft>
              <a:buClr>
                <a:srgbClr val="15191E"/>
              </a:buClr>
              <a:buSzPts val="1200"/>
              <a:buFont typeface="Open Sans"/>
              <a:buChar char="-"/>
            </a:pPr>
            <a:r>
              <a:rPr lang="en" sz="1200">
                <a:solidFill>
                  <a:srgbClr val="15191E"/>
                </a:solidFill>
                <a:highlight>
                  <a:srgbClr val="FFFFFF"/>
                </a:highlight>
                <a:latin typeface="Open Sans"/>
                <a:ea typeface="Open Sans"/>
                <a:cs typeface="Open Sans"/>
                <a:sym typeface="Open Sans"/>
              </a:rPr>
              <a:t>Some NAs active/not </a:t>
            </a:r>
            <a:endParaRPr sz="1200">
              <a:solidFill>
                <a:srgbClr val="15191E"/>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200">
              <a:solidFill>
                <a:srgbClr val="15191E"/>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200">
                <a:solidFill>
                  <a:srgbClr val="15191E"/>
                </a:solidFill>
                <a:highlight>
                  <a:srgbClr val="FFFFFF"/>
                </a:highlight>
                <a:latin typeface="Open Sans"/>
                <a:ea typeface="Open Sans"/>
                <a:cs typeface="Open Sans"/>
                <a:sym typeface="Open Sans"/>
              </a:rPr>
              <a:t>https://www.wweek.com/news/city/2019/09/11/chloe-eudalys-neighborhood-war-the-populist-commissioner-hits-back-against-critics-who-say-shes-strangling-portland-democracy/:</a:t>
            </a:r>
            <a:endParaRPr sz="1200">
              <a:solidFill>
                <a:srgbClr val="15191E"/>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1200">
              <a:solidFill>
                <a:srgbClr val="15191E"/>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500">
                <a:solidFill>
                  <a:srgbClr val="191919"/>
                </a:solidFill>
                <a:latin typeface="Times New Roman"/>
                <a:ea typeface="Times New Roman"/>
                <a:cs typeface="Times New Roman"/>
                <a:sym typeface="Times New Roman"/>
              </a:rPr>
              <a:t>A scathing 2016 audit of the city's Office of Neighborhood Involvement, which oversees neighborhood associations, prompted Mayor Ted Wheeler to target the bureau for an overhaul. The audit found ONI was failing to engage a broad swath of Portlanders and that they felt a growing sense of alienation. "Residents are increasingly pessimistic about their ability to influence city decisions," the audit said.</a:t>
            </a:r>
            <a:endParaRPr sz="1200">
              <a:solidFill>
                <a:srgbClr val="15191E"/>
              </a:solidFill>
              <a:highlight>
                <a:srgbClr val="FFFFFF"/>
              </a:highlight>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191fb8d0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191fb8d0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http://www.cullyneighbors.org/inclusive-cully-policy/</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191fb8d0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191fb8d0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191fb8d0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191fb8d0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C</a:t>
            </a:r>
            <a:r>
              <a:rPr lang="en" sz="1800">
                <a:solidFill>
                  <a:srgbClr val="666666"/>
                </a:solidFill>
                <a:latin typeface="Proxima Nova"/>
                <a:ea typeface="Proxima Nova"/>
                <a:cs typeface="Proxima Nova"/>
                <a:sym typeface="Proxima Nova"/>
              </a:rPr>
              <a:t>ully Community Tax Increment Financing District	Seven organizations, including Living Cully propose a TIF to generated approximately $100 million in funds over a 20-year period, focused on preventing displacement of people of color and low-income people in Cully	CAN becomes one of community sponsors, joins Living Cully development team, endorses Preliminary Plan and also recent request to Prosper Portland for $2.5 million to front-load TIF activities. Presentations made to CAN Board and to CAN general meetings.</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Principal retention at Rigler Elementary School	Turnover of principals at Rigler school has been excessive. Letter in support of Rigler PTA request to Portland Public Schools to remedy the problem is requested.	CAN Board approves letter.</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Reading Program at Rigler school	CAN is requested to provide partial funding for the Padres Unidos reading program at Rigler.	CAN Board approves funding. Presentation is also made at CAN General Meeting.</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Childcare business at Morningstar Baptist Church	This child care business wanted to improve its facilities but faced prohibitive street improvement costs required by PBOT.	CAN Board approved letter to PBOT in favor of reducing requirements and associated costs to this business.</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Shelter-to-Housing initiative	City of Portland Shelter-to Housing Ordinance. Changes city zoning code to allow for outdoor villages, and instructs city bureaus to identify city owned properties that potentially used for outdoor shelters.	CAN Board approves letter of support. City adopts code in April 2021.</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Rent relief in Cully Neighborhood	CAN Board discusses possible contributions to this problem.	CAN Board approves funds to Renters Relief Program administered by Living Cully.</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City of Portland Design Overlay Guidelines (DOZA)	CAN Land Use Committee requested approval of testimony to City Council supporting the DOZA guidelines which were intended to remove barriers to construction of affordable housing among other objectives.	The CAN Board approved the testimony, which was delivered, and the guidelines were subsequently adopted.</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Zenith tar sands facility	Support event by Columbia Riverkeepers and others to oppose Zenith tar sands facility and oil trains through the pacific NW and Portland.	CAN Board approves support for the event.</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Preserve International Grove 	Friends of Trees requested support for preserving a large grove of trees at NE 42nd and Lombard from a PBOT bridge improvement.	The CAN Board approved a letter of support and involvement in the effort. PBOT subsequently reduce the potential damage to the trees.</a:t>
            </a:r>
            <a:endParaRPr sz="1800">
              <a:solidFill>
                <a:srgbClr val="666666"/>
              </a:solidFill>
              <a:latin typeface="Proxima Nova"/>
              <a:ea typeface="Proxima Nova"/>
              <a:cs typeface="Proxima Nova"/>
              <a:sym typeface="Proxima Nova"/>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191fb8d0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191fb8d0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Portland Fruit Tree Project	Tara and Kenja Bettis present information about fall fruit harvest, winter tree care and initiatives based in Cully.	Presentation at CAN General Meeting</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Transitional micro-villages to support homeless	We Shine, a Portland non-profit, seek to site pods in micro-village sites, and provide wrap-around services to homeless populations.	Presentation at CAN General Meeting.</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Affordable Housing	Loulie Brown, Sabin Community Development Corp., and Vivian Satterfield, Director of Strategic Partnerships for Verde make presentation.	Presentation to CAN General meeting.</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City of Portland Anti-Displacement Plan	Staff from the City of Portland Bureau of Planning and Sustainability present latest updates to plan.	Presentation </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Mutual Aid	Mutual Aid-What Does it Mean to You. Speakers: Mira Ayala, Leaven Community; Jessica Olivero, PDX Free Fridge; Elle Stuckey Brown Hope, Black Resilience Mutual Aid	Presentation made at CAN General Meeting.</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Gun Violence	Commissioner Susheela Jayapal, District 2 Multnomah County shares recent budget approval and upcoming programs being worked on	Presentation made at CAN General Meeting.</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Portland city charter reform</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A member of the Portland Charter Review Committee made a presentation regarding possible recommendations for a wide range of roles, responsibilities and operation of the Portland elected officials and city government.</a:t>
            </a:r>
            <a:endParaRPr sz="1800">
              <a:solidFill>
                <a:srgbClr val="666666"/>
              </a:solidFill>
              <a:latin typeface="Proxima Nova"/>
              <a:ea typeface="Proxima Nova"/>
              <a:cs typeface="Proxima Nova"/>
              <a:sym typeface="Proxima Nova"/>
            </a:endParaRPr>
          </a:p>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Disaster relief assistance	Portland Disaster Relief/Resiliency Relief described how an organized cargo bike program could aid in providing supplies and relief in a natural disaster situation.	Presentation made at CAN General Meeting.</a:t>
            </a:r>
            <a:endParaRPr sz="1800">
              <a:solidFill>
                <a:srgbClr val="666666"/>
              </a:solidFill>
              <a:latin typeface="Proxima Nova"/>
              <a:ea typeface="Proxima Nova"/>
              <a:cs typeface="Proxima Nova"/>
              <a:sym typeface="Proxima Nova"/>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191fb8d0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191fb8d0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191fb8d0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191fb8d0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66666"/>
              </a:buClr>
              <a:buSzPts val="1800"/>
              <a:buFont typeface="Proxima Nova"/>
              <a:buChar char="-"/>
            </a:pPr>
            <a:r>
              <a:rPr lang="en" sz="1800">
                <a:solidFill>
                  <a:srgbClr val="666666"/>
                </a:solidFill>
                <a:latin typeface="Proxima Nova"/>
                <a:ea typeface="Proxima Nova"/>
                <a:cs typeface="Proxima Nova"/>
                <a:sym typeface="Proxima Nova"/>
              </a:rPr>
              <a:t>Create more opportunities (multi-generational, multicultural)</a:t>
            </a:r>
            <a:endParaRPr sz="1800">
              <a:solidFill>
                <a:srgbClr val="666666"/>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666666"/>
              </a:buClr>
              <a:buSzPts val="1400"/>
              <a:buFont typeface="Proxima Nova"/>
              <a:buChar char="-"/>
            </a:pPr>
            <a:r>
              <a:rPr lang="en" sz="1400">
                <a:solidFill>
                  <a:srgbClr val="666666"/>
                </a:solidFill>
                <a:latin typeface="Proxima Nova"/>
                <a:ea typeface="Proxima Nova"/>
                <a:cs typeface="Proxima Nova"/>
                <a:sym typeface="Proxima Nova"/>
              </a:rPr>
              <a:t>Communications: meets every 4th Friday at 5pm (typically the same week as the board meeting)</a:t>
            </a:r>
            <a:endParaRPr sz="1400">
              <a:solidFill>
                <a:srgbClr val="666666"/>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666666"/>
              </a:buClr>
              <a:buSzPts val="1400"/>
              <a:buFont typeface="Proxima Nova"/>
              <a:buChar char="-"/>
            </a:pPr>
            <a:r>
              <a:rPr lang="en" sz="1400">
                <a:solidFill>
                  <a:srgbClr val="666666"/>
                </a:solidFill>
                <a:latin typeface="Proxima Nova"/>
                <a:ea typeface="Proxima Nova"/>
                <a:cs typeface="Proxima Nova"/>
                <a:sym typeface="Proxima Nova"/>
              </a:rPr>
              <a:t>Meetings: ???</a:t>
            </a:r>
            <a:endParaRPr sz="1400">
              <a:solidFill>
                <a:srgbClr val="666666"/>
              </a:solidFill>
              <a:latin typeface="Proxima Nova"/>
              <a:ea typeface="Proxima Nova"/>
              <a:cs typeface="Proxima Nova"/>
              <a:sym typeface="Proxima Nova"/>
            </a:endParaRPr>
          </a:p>
          <a:p>
            <a:pPr indent="-317500" lvl="0" marL="457200" rtl="0" algn="l">
              <a:lnSpc>
                <a:spcPct val="115000"/>
              </a:lnSpc>
              <a:spcBef>
                <a:spcPts val="0"/>
              </a:spcBef>
              <a:spcAft>
                <a:spcPts val="0"/>
              </a:spcAft>
              <a:buClr>
                <a:srgbClr val="666666"/>
              </a:buClr>
              <a:buSzPts val="1400"/>
              <a:buFont typeface="Proxima Nova"/>
              <a:buChar char="-"/>
            </a:pPr>
            <a:r>
              <a:rPr lang="en" sz="1400">
                <a:solidFill>
                  <a:srgbClr val="666666"/>
                </a:solidFill>
                <a:latin typeface="Proxima Nova"/>
                <a:ea typeface="Proxima Nova"/>
                <a:cs typeface="Proxima Nova"/>
                <a:sym typeface="Proxima Nova"/>
              </a:rPr>
              <a:t>Admin:</a:t>
            </a:r>
            <a:endParaRPr sz="1800">
              <a:solidFill>
                <a:srgbClr val="666666"/>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png"/><Relationship Id="rId13" Type="http://schemas.openxmlformats.org/officeDocument/2006/relationships/image" Target="../media/image8.png"/><Relationship Id="rId12"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7.png"/><Relationship Id="rId15" Type="http://schemas.openxmlformats.org/officeDocument/2006/relationships/image" Target="../media/image4.png"/><Relationship Id="rId1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PDX NA Backstory</a:t>
            </a:r>
            <a:endParaRPr/>
          </a:p>
        </p:txBody>
      </p:sp>
      <p:sp>
        <p:nvSpPr>
          <p:cNvPr id="57" name="Google Shape;57;p13"/>
          <p:cNvSpPr txBox="1"/>
          <p:nvPr>
            <p:ph idx="1" type="body"/>
          </p:nvPr>
        </p:nvSpPr>
        <p:spPr>
          <a:xfrm>
            <a:off x="311700" y="11129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1974, Office of Neighborhood Associations</a:t>
            </a:r>
            <a:endParaRPr/>
          </a:p>
          <a:p>
            <a:pPr indent="-342900" lvl="0" marL="457200" rtl="0" algn="l">
              <a:spcBef>
                <a:spcPts val="0"/>
              </a:spcBef>
              <a:spcAft>
                <a:spcPts val="0"/>
              </a:spcAft>
              <a:buSzPts val="1800"/>
              <a:buChar char="-"/>
            </a:pPr>
            <a:r>
              <a:rPr lang="en"/>
              <a:t>40+ years later, Office of Community &amp; Civic Life</a:t>
            </a:r>
            <a:endParaRPr/>
          </a:p>
          <a:p>
            <a:pPr indent="-342900" lvl="0" marL="457200" rtl="0" algn="l">
              <a:spcBef>
                <a:spcPts val="0"/>
              </a:spcBef>
              <a:spcAft>
                <a:spcPts val="0"/>
              </a:spcAft>
              <a:buSzPts val="1800"/>
              <a:buChar char="-"/>
            </a:pPr>
            <a:r>
              <a:rPr lang="en"/>
              <a:t>94 volunteer-led neighborhood associations, connected to specific neighborhood boundaries, </a:t>
            </a:r>
            <a:r>
              <a:rPr lang="en"/>
              <a:t>governed</a:t>
            </a:r>
            <a:r>
              <a:rPr lang="en"/>
              <a:t> by City Code 3.96 (ONI Standards)</a:t>
            </a:r>
            <a:endParaRPr/>
          </a:p>
          <a:p>
            <a:pPr indent="-342900" lvl="0" marL="457200" rtl="0" algn="l">
              <a:spcBef>
                <a:spcPts val="0"/>
              </a:spcBef>
              <a:spcAft>
                <a:spcPts val="0"/>
              </a:spcAft>
              <a:buSzPts val="1800"/>
              <a:buChar char="-"/>
            </a:pPr>
            <a:r>
              <a:rPr lang="en"/>
              <a:t>7 </a:t>
            </a:r>
            <a:r>
              <a:rPr lang="en"/>
              <a:t>District</a:t>
            </a:r>
            <a:r>
              <a:rPr lang="en"/>
              <a:t> Coalition Offices (DCO) receive city funds to support 94 NA’s</a:t>
            </a:r>
            <a:endParaRPr/>
          </a:p>
        </p:txBody>
      </p:sp>
      <p:sp>
        <p:nvSpPr>
          <p:cNvPr id="58" name="Google Shape;58;p13"/>
          <p:cNvSpPr txBox="1"/>
          <p:nvPr/>
        </p:nvSpPr>
        <p:spPr>
          <a:xfrm>
            <a:off x="4352075" y="291955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https://www.portland.gov/civic/myneighborhood/about-neighborhood-system</a:t>
            </a:r>
            <a:endParaRPr/>
          </a:p>
        </p:txBody>
      </p:sp>
      <p:sp>
        <p:nvSpPr>
          <p:cNvPr id="59" name="Google Shape;59;p13"/>
          <p:cNvSpPr txBox="1"/>
          <p:nvPr/>
        </p:nvSpPr>
        <p:spPr>
          <a:xfrm>
            <a:off x="539125" y="335035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https://www.southeastexaminer.com/2016/11/history-of-portlands-neighborhood-associations/</a:t>
            </a:r>
            <a:endParaRPr/>
          </a:p>
        </p:txBody>
      </p:sp>
      <p:sp>
        <p:nvSpPr>
          <p:cNvPr id="60" name="Google Shape;60;p13"/>
          <p:cNvSpPr txBox="1"/>
          <p:nvPr/>
        </p:nvSpPr>
        <p:spPr>
          <a:xfrm>
            <a:off x="4352075" y="3750850"/>
            <a:ext cx="3000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https://www.wweek.com/news/city/2019/09/11/chloe-eudalys-neighborhood-war-the-populist-commissioner-hits-back-against-critics-who-say-shes-strangling-portland-democracy/</a:t>
            </a:r>
            <a:endParaRPr/>
          </a:p>
        </p:txBody>
      </p:sp>
      <p:sp>
        <p:nvSpPr>
          <p:cNvPr id="61" name="Google Shape;61;p13"/>
          <p:cNvSpPr txBox="1"/>
          <p:nvPr/>
        </p:nvSpPr>
        <p:spPr>
          <a:xfrm>
            <a:off x="539125" y="418165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http://livableportland.org/2018/08/15/a-helpful-history-of-portlands-neighborhood-association-system/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 Backstory</a:t>
            </a:r>
            <a:endParaRPr/>
          </a:p>
        </p:txBody>
      </p:sp>
      <p:sp>
        <p:nvSpPr>
          <p:cNvPr id="67" name="Google Shape;67;p14"/>
          <p:cNvSpPr txBox="1"/>
          <p:nvPr/>
        </p:nvSpPr>
        <p:spPr>
          <a:xfrm>
            <a:off x="5228175" y="4291413"/>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http://www.cullyneighbors.org/inclusive-cully-policy/</a:t>
            </a:r>
            <a:endParaRPr/>
          </a:p>
        </p:txBody>
      </p:sp>
      <p:pic>
        <p:nvPicPr>
          <p:cNvPr id="68" name="Google Shape;68;p14"/>
          <p:cNvPicPr preferRelativeResize="0"/>
          <p:nvPr/>
        </p:nvPicPr>
        <p:blipFill>
          <a:blip r:embed="rId3">
            <a:alphaModFix/>
          </a:blip>
          <a:stretch>
            <a:fillRect/>
          </a:stretch>
        </p:blipFill>
        <p:spPr>
          <a:xfrm>
            <a:off x="5028226" y="236512"/>
            <a:ext cx="3199950" cy="4054925"/>
          </a:xfrm>
          <a:prstGeom prst="rect">
            <a:avLst/>
          </a:prstGeom>
          <a:noFill/>
          <a:ln>
            <a:noFill/>
          </a:ln>
        </p:spPr>
      </p:pic>
      <p:pic>
        <p:nvPicPr>
          <p:cNvPr id="69" name="Google Shape;69;p14"/>
          <p:cNvPicPr preferRelativeResize="0"/>
          <p:nvPr/>
        </p:nvPicPr>
        <p:blipFill>
          <a:blip r:embed="rId4">
            <a:alphaModFix/>
          </a:blip>
          <a:stretch>
            <a:fillRect/>
          </a:stretch>
        </p:blipFill>
        <p:spPr>
          <a:xfrm>
            <a:off x="868372" y="1265037"/>
            <a:ext cx="3368700" cy="3026375"/>
          </a:xfrm>
          <a:prstGeom prst="rect">
            <a:avLst/>
          </a:prstGeom>
          <a:noFill/>
          <a:ln>
            <a:noFill/>
          </a:ln>
        </p:spPr>
      </p:pic>
      <p:sp>
        <p:nvSpPr>
          <p:cNvPr id="70" name="Google Shape;70;p14"/>
          <p:cNvSpPr txBox="1"/>
          <p:nvPr/>
        </p:nvSpPr>
        <p:spPr>
          <a:xfrm>
            <a:off x="868375" y="42914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http://www.cullyneighbors.org/bylaws/</a:t>
            </a:r>
            <a:endParaRPr/>
          </a:p>
        </p:txBody>
      </p:sp>
      <p:sp>
        <p:nvSpPr>
          <p:cNvPr id="71" name="Google Shape;71;p14"/>
          <p:cNvSpPr txBox="1"/>
          <p:nvPr/>
        </p:nvSpPr>
        <p:spPr>
          <a:xfrm>
            <a:off x="410625" y="1017725"/>
            <a:ext cx="355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http://www.cullyneighbors.org/about/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 may have seen</a:t>
            </a:r>
            <a:endParaRPr/>
          </a:p>
        </p:txBody>
      </p:sp>
      <p:sp>
        <p:nvSpPr>
          <p:cNvPr id="77" name="Google Shape;7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Cully Cleanup @ Trinity Lutheran</a:t>
            </a:r>
            <a:endParaRPr/>
          </a:p>
          <a:p>
            <a:pPr indent="-342900" lvl="0" marL="457200" rtl="0" algn="l">
              <a:spcBef>
                <a:spcPts val="0"/>
              </a:spcBef>
              <a:spcAft>
                <a:spcPts val="0"/>
              </a:spcAft>
              <a:buSzPts val="1800"/>
              <a:buChar char="-"/>
            </a:pPr>
            <a:r>
              <a:rPr lang="en"/>
              <a:t>Summer for All</a:t>
            </a:r>
            <a:endParaRPr/>
          </a:p>
          <a:p>
            <a:pPr indent="-342900" lvl="0" marL="457200" rtl="0" algn="l">
              <a:spcBef>
                <a:spcPts val="0"/>
              </a:spcBef>
              <a:spcAft>
                <a:spcPts val="0"/>
              </a:spcAft>
              <a:buSzPts val="1800"/>
              <a:buChar char="-"/>
            </a:pPr>
            <a:r>
              <a:rPr lang="en"/>
              <a:t>Print newsletter</a:t>
            </a:r>
            <a:endParaRPr/>
          </a:p>
          <a:p>
            <a:pPr indent="-342900" lvl="0" marL="457200" rtl="0" algn="l">
              <a:spcBef>
                <a:spcPts val="0"/>
              </a:spcBef>
              <a:spcAft>
                <a:spcPts val="0"/>
              </a:spcAft>
              <a:buSzPts val="1800"/>
              <a:buChar char="-"/>
            </a:pPr>
            <a:r>
              <a:rPr lang="en"/>
              <a:t>CNN grant program</a:t>
            </a:r>
            <a:endParaRPr/>
          </a:p>
        </p:txBody>
      </p:sp>
      <p:pic>
        <p:nvPicPr>
          <p:cNvPr id="78" name="Google Shape;78;p15"/>
          <p:cNvPicPr preferRelativeResize="0"/>
          <p:nvPr/>
        </p:nvPicPr>
        <p:blipFill>
          <a:blip r:embed="rId3">
            <a:alphaModFix/>
          </a:blip>
          <a:stretch>
            <a:fillRect/>
          </a:stretch>
        </p:blipFill>
        <p:spPr>
          <a:xfrm>
            <a:off x="5725755" y="799750"/>
            <a:ext cx="3030051" cy="3171824"/>
          </a:xfrm>
          <a:prstGeom prst="rect">
            <a:avLst/>
          </a:prstGeom>
          <a:noFill/>
          <a:ln>
            <a:noFill/>
          </a:ln>
        </p:spPr>
      </p:pic>
      <p:pic>
        <p:nvPicPr>
          <p:cNvPr id="79" name="Google Shape;79;p15"/>
          <p:cNvPicPr preferRelativeResize="0"/>
          <p:nvPr/>
        </p:nvPicPr>
        <p:blipFill>
          <a:blip r:embed="rId4">
            <a:alphaModFix/>
          </a:blip>
          <a:stretch>
            <a:fillRect/>
          </a:stretch>
        </p:blipFill>
        <p:spPr>
          <a:xfrm>
            <a:off x="3424775" y="1746570"/>
            <a:ext cx="2064875" cy="3034925"/>
          </a:xfrm>
          <a:prstGeom prst="rect">
            <a:avLst/>
          </a:prstGeom>
          <a:noFill/>
          <a:ln>
            <a:noFill/>
          </a:ln>
        </p:spPr>
      </p:pic>
      <p:sp>
        <p:nvSpPr>
          <p:cNvPr id="80" name="Google Shape;80;p15"/>
          <p:cNvSpPr txBox="1"/>
          <p:nvPr/>
        </p:nvSpPr>
        <p:spPr>
          <a:xfrm>
            <a:off x="5832288" y="40760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http://www.cullyneighbors.org/newsletter/newsletter-archive/</a:t>
            </a:r>
            <a:endParaRPr/>
          </a:p>
        </p:txBody>
      </p:sp>
      <p:pic>
        <p:nvPicPr>
          <p:cNvPr id="81" name="Google Shape;81;p15"/>
          <p:cNvPicPr preferRelativeResize="0"/>
          <p:nvPr/>
        </p:nvPicPr>
        <p:blipFill>
          <a:blip r:embed="rId5">
            <a:alphaModFix/>
          </a:blip>
          <a:stretch>
            <a:fillRect/>
          </a:stretch>
        </p:blipFill>
        <p:spPr>
          <a:xfrm>
            <a:off x="947200" y="2651700"/>
            <a:ext cx="1697075" cy="212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 may not have seen</a:t>
            </a:r>
            <a:endParaRPr/>
          </a:p>
        </p:txBody>
      </p:sp>
      <p:sp>
        <p:nvSpPr>
          <p:cNvPr id="87" name="Google Shape;8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Letter of support to PPS for Rigler Principal turnover</a:t>
            </a:r>
            <a:endParaRPr/>
          </a:p>
          <a:p>
            <a:pPr indent="-342900" lvl="0" marL="457200" rtl="0" algn="l">
              <a:spcBef>
                <a:spcPts val="0"/>
              </a:spcBef>
              <a:spcAft>
                <a:spcPts val="0"/>
              </a:spcAft>
              <a:buSzPts val="1800"/>
              <a:buChar char="-"/>
            </a:pPr>
            <a:r>
              <a:rPr lang="en"/>
              <a:t>Monetary support for Rigler Reading Program</a:t>
            </a:r>
            <a:endParaRPr/>
          </a:p>
          <a:p>
            <a:pPr indent="-342900" lvl="0" marL="457200" rtl="0" algn="l">
              <a:spcBef>
                <a:spcPts val="0"/>
              </a:spcBef>
              <a:spcAft>
                <a:spcPts val="0"/>
              </a:spcAft>
              <a:buSzPts val="1800"/>
              <a:buChar char="-"/>
            </a:pPr>
            <a:r>
              <a:rPr lang="en"/>
              <a:t>Letter of support to PBOT against street improvement requirements for childcare </a:t>
            </a:r>
            <a:r>
              <a:rPr lang="en"/>
              <a:t>business</a:t>
            </a:r>
            <a:r>
              <a:rPr lang="en"/>
              <a:t> at Morningstar Church</a:t>
            </a:r>
            <a:endParaRPr/>
          </a:p>
          <a:p>
            <a:pPr indent="-342900" lvl="0" marL="457200" rtl="0" algn="l">
              <a:spcBef>
                <a:spcPts val="0"/>
              </a:spcBef>
              <a:spcAft>
                <a:spcPts val="0"/>
              </a:spcAft>
              <a:buSzPts val="1800"/>
              <a:buChar char="-"/>
            </a:pPr>
            <a:r>
              <a:rPr lang="en"/>
              <a:t>Letter of support to PBOT for preserving trees at International Grove</a:t>
            </a:r>
            <a:endParaRPr/>
          </a:p>
          <a:p>
            <a:pPr indent="-342900" lvl="0" marL="457200" rtl="0" algn="l">
              <a:spcBef>
                <a:spcPts val="0"/>
              </a:spcBef>
              <a:spcAft>
                <a:spcPts val="0"/>
              </a:spcAft>
              <a:buSzPts val="1800"/>
              <a:buChar char="-"/>
            </a:pPr>
            <a:r>
              <a:rPr lang="en"/>
              <a:t>Letter of support to City for Shelter-to-housing initiative</a:t>
            </a:r>
            <a:endParaRPr/>
          </a:p>
          <a:p>
            <a:pPr indent="-342900" lvl="0" marL="457200" rtl="0" algn="l">
              <a:spcBef>
                <a:spcPts val="0"/>
              </a:spcBef>
              <a:spcAft>
                <a:spcPts val="0"/>
              </a:spcAft>
              <a:buSzPts val="1800"/>
              <a:buChar char="-"/>
            </a:pPr>
            <a:r>
              <a:rPr lang="en"/>
              <a:t>Promoting donations to Living Cully Renter Relief Fund </a:t>
            </a:r>
            <a:endParaRPr/>
          </a:p>
          <a:p>
            <a:pPr indent="-342900" lvl="0" marL="457200" rtl="0" algn="l">
              <a:spcBef>
                <a:spcPts val="0"/>
              </a:spcBef>
              <a:spcAft>
                <a:spcPts val="0"/>
              </a:spcAft>
              <a:buSzPts val="1800"/>
              <a:buChar char="-"/>
            </a:pPr>
            <a:r>
              <a:rPr lang="en"/>
              <a:t>Testimony</a:t>
            </a:r>
            <a:r>
              <a:rPr lang="en"/>
              <a:t> to City in support of DOZA guidelines</a:t>
            </a:r>
            <a:endParaRPr/>
          </a:p>
          <a:p>
            <a:pPr indent="-342900" lvl="0" marL="457200" rtl="0" algn="l">
              <a:spcBef>
                <a:spcPts val="0"/>
              </a:spcBef>
              <a:spcAft>
                <a:spcPts val="0"/>
              </a:spcAft>
              <a:buSzPts val="1800"/>
              <a:buChar char="-"/>
            </a:pPr>
            <a:r>
              <a:rPr lang="en"/>
              <a:t>Endorse/support event in </a:t>
            </a:r>
            <a:r>
              <a:rPr lang="en"/>
              <a:t>opposition</a:t>
            </a:r>
            <a:r>
              <a:rPr lang="en"/>
              <a:t> to Zenith tar sands facility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 may not have seen</a:t>
            </a:r>
            <a:endParaRPr/>
          </a:p>
        </p:txBody>
      </p:sp>
      <p:pic>
        <p:nvPicPr>
          <p:cNvPr id="93" name="Google Shape;93;p17"/>
          <p:cNvPicPr preferRelativeResize="0"/>
          <p:nvPr/>
        </p:nvPicPr>
        <p:blipFill>
          <a:blip r:embed="rId3">
            <a:alphaModFix/>
          </a:blip>
          <a:stretch>
            <a:fillRect/>
          </a:stretch>
        </p:blipFill>
        <p:spPr>
          <a:xfrm>
            <a:off x="692250" y="1075325"/>
            <a:ext cx="1225725" cy="1225725"/>
          </a:xfrm>
          <a:prstGeom prst="rect">
            <a:avLst/>
          </a:prstGeom>
          <a:noFill/>
          <a:ln>
            <a:noFill/>
          </a:ln>
        </p:spPr>
      </p:pic>
      <p:pic>
        <p:nvPicPr>
          <p:cNvPr id="94" name="Google Shape;94;p17"/>
          <p:cNvPicPr preferRelativeResize="0"/>
          <p:nvPr/>
        </p:nvPicPr>
        <p:blipFill>
          <a:blip r:embed="rId4">
            <a:alphaModFix/>
          </a:blip>
          <a:stretch>
            <a:fillRect/>
          </a:stretch>
        </p:blipFill>
        <p:spPr>
          <a:xfrm>
            <a:off x="6105950" y="3981200"/>
            <a:ext cx="2936800" cy="1042575"/>
          </a:xfrm>
          <a:prstGeom prst="rect">
            <a:avLst/>
          </a:prstGeom>
          <a:noFill/>
          <a:ln>
            <a:noFill/>
          </a:ln>
        </p:spPr>
      </p:pic>
      <p:pic>
        <p:nvPicPr>
          <p:cNvPr id="95" name="Google Shape;95;p17"/>
          <p:cNvPicPr preferRelativeResize="0"/>
          <p:nvPr/>
        </p:nvPicPr>
        <p:blipFill>
          <a:blip r:embed="rId5">
            <a:alphaModFix/>
          </a:blip>
          <a:stretch>
            <a:fillRect/>
          </a:stretch>
        </p:blipFill>
        <p:spPr>
          <a:xfrm>
            <a:off x="2969937" y="1394292"/>
            <a:ext cx="906500" cy="426908"/>
          </a:xfrm>
          <a:prstGeom prst="rect">
            <a:avLst/>
          </a:prstGeom>
          <a:noFill/>
          <a:ln>
            <a:noFill/>
          </a:ln>
        </p:spPr>
      </p:pic>
      <p:pic>
        <p:nvPicPr>
          <p:cNvPr id="96" name="Google Shape;96;p17"/>
          <p:cNvPicPr preferRelativeResize="0"/>
          <p:nvPr/>
        </p:nvPicPr>
        <p:blipFill>
          <a:blip r:embed="rId6">
            <a:alphaModFix/>
          </a:blip>
          <a:stretch>
            <a:fillRect/>
          </a:stretch>
        </p:blipFill>
        <p:spPr>
          <a:xfrm>
            <a:off x="4076513" y="1159325"/>
            <a:ext cx="1225725" cy="1225725"/>
          </a:xfrm>
          <a:prstGeom prst="rect">
            <a:avLst/>
          </a:prstGeom>
          <a:noFill/>
          <a:ln>
            <a:noFill/>
          </a:ln>
        </p:spPr>
      </p:pic>
      <p:pic>
        <p:nvPicPr>
          <p:cNvPr id="97" name="Google Shape;97;p17"/>
          <p:cNvPicPr preferRelativeResize="0"/>
          <p:nvPr/>
        </p:nvPicPr>
        <p:blipFill>
          <a:blip r:embed="rId7">
            <a:alphaModFix/>
          </a:blip>
          <a:stretch>
            <a:fillRect/>
          </a:stretch>
        </p:blipFill>
        <p:spPr>
          <a:xfrm>
            <a:off x="2366991" y="2084557"/>
            <a:ext cx="1530075" cy="595699"/>
          </a:xfrm>
          <a:prstGeom prst="rect">
            <a:avLst/>
          </a:prstGeom>
          <a:noFill/>
          <a:ln>
            <a:noFill/>
          </a:ln>
        </p:spPr>
      </p:pic>
      <p:pic>
        <p:nvPicPr>
          <p:cNvPr id="98" name="Google Shape;98;p17"/>
          <p:cNvPicPr preferRelativeResize="0"/>
          <p:nvPr/>
        </p:nvPicPr>
        <p:blipFill>
          <a:blip r:embed="rId8">
            <a:alphaModFix/>
          </a:blip>
          <a:stretch>
            <a:fillRect/>
          </a:stretch>
        </p:blipFill>
        <p:spPr>
          <a:xfrm>
            <a:off x="3897060" y="2429800"/>
            <a:ext cx="906500" cy="771049"/>
          </a:xfrm>
          <a:prstGeom prst="rect">
            <a:avLst/>
          </a:prstGeom>
          <a:noFill/>
          <a:ln>
            <a:noFill/>
          </a:ln>
        </p:spPr>
      </p:pic>
      <p:pic>
        <p:nvPicPr>
          <p:cNvPr id="99" name="Google Shape;99;p17"/>
          <p:cNvPicPr preferRelativeResize="0"/>
          <p:nvPr/>
        </p:nvPicPr>
        <p:blipFill>
          <a:blip r:embed="rId9">
            <a:alphaModFix/>
          </a:blip>
          <a:stretch>
            <a:fillRect/>
          </a:stretch>
        </p:blipFill>
        <p:spPr>
          <a:xfrm>
            <a:off x="5991066" y="2843944"/>
            <a:ext cx="2841228" cy="595700"/>
          </a:xfrm>
          <a:prstGeom prst="rect">
            <a:avLst/>
          </a:prstGeom>
          <a:noFill/>
          <a:ln>
            <a:noFill/>
          </a:ln>
        </p:spPr>
      </p:pic>
      <p:pic>
        <p:nvPicPr>
          <p:cNvPr id="100" name="Google Shape;100;p17"/>
          <p:cNvPicPr preferRelativeResize="0"/>
          <p:nvPr/>
        </p:nvPicPr>
        <p:blipFill>
          <a:blip r:embed="rId10">
            <a:alphaModFix/>
          </a:blip>
          <a:stretch>
            <a:fillRect/>
          </a:stretch>
        </p:blipFill>
        <p:spPr>
          <a:xfrm>
            <a:off x="5212125" y="816188"/>
            <a:ext cx="3810000" cy="1628775"/>
          </a:xfrm>
          <a:prstGeom prst="rect">
            <a:avLst/>
          </a:prstGeom>
          <a:noFill/>
          <a:ln>
            <a:noFill/>
          </a:ln>
        </p:spPr>
      </p:pic>
      <p:pic>
        <p:nvPicPr>
          <p:cNvPr id="101" name="Google Shape;101;p17"/>
          <p:cNvPicPr preferRelativeResize="0"/>
          <p:nvPr/>
        </p:nvPicPr>
        <p:blipFill>
          <a:blip r:embed="rId11">
            <a:alphaModFix/>
          </a:blip>
          <a:stretch>
            <a:fillRect/>
          </a:stretch>
        </p:blipFill>
        <p:spPr>
          <a:xfrm>
            <a:off x="2057397" y="3463875"/>
            <a:ext cx="906512" cy="1042575"/>
          </a:xfrm>
          <a:prstGeom prst="rect">
            <a:avLst/>
          </a:prstGeom>
          <a:noFill/>
          <a:ln>
            <a:noFill/>
          </a:ln>
        </p:spPr>
      </p:pic>
      <p:pic>
        <p:nvPicPr>
          <p:cNvPr id="102" name="Google Shape;102;p17"/>
          <p:cNvPicPr preferRelativeResize="0"/>
          <p:nvPr/>
        </p:nvPicPr>
        <p:blipFill>
          <a:blip r:embed="rId12">
            <a:alphaModFix/>
          </a:blip>
          <a:stretch>
            <a:fillRect/>
          </a:stretch>
        </p:blipFill>
        <p:spPr>
          <a:xfrm>
            <a:off x="276224" y="4125750"/>
            <a:ext cx="1657350" cy="577150"/>
          </a:xfrm>
          <a:prstGeom prst="rect">
            <a:avLst/>
          </a:prstGeom>
          <a:noFill/>
          <a:ln>
            <a:noFill/>
          </a:ln>
        </p:spPr>
      </p:pic>
      <p:pic>
        <p:nvPicPr>
          <p:cNvPr id="103" name="Google Shape;103;p17"/>
          <p:cNvPicPr preferRelativeResize="0"/>
          <p:nvPr/>
        </p:nvPicPr>
        <p:blipFill>
          <a:blip r:embed="rId13">
            <a:alphaModFix/>
          </a:blip>
          <a:stretch>
            <a:fillRect/>
          </a:stretch>
        </p:blipFill>
        <p:spPr>
          <a:xfrm>
            <a:off x="387899" y="3410860"/>
            <a:ext cx="1530075" cy="570339"/>
          </a:xfrm>
          <a:prstGeom prst="rect">
            <a:avLst/>
          </a:prstGeom>
          <a:noFill/>
          <a:ln>
            <a:noFill/>
          </a:ln>
        </p:spPr>
      </p:pic>
      <p:pic>
        <p:nvPicPr>
          <p:cNvPr id="104" name="Google Shape;104;p17"/>
          <p:cNvPicPr preferRelativeResize="0"/>
          <p:nvPr/>
        </p:nvPicPr>
        <p:blipFill>
          <a:blip r:embed="rId14">
            <a:alphaModFix/>
          </a:blip>
          <a:stretch>
            <a:fillRect/>
          </a:stretch>
        </p:blipFill>
        <p:spPr>
          <a:xfrm>
            <a:off x="476437" y="2243454"/>
            <a:ext cx="1657350" cy="860546"/>
          </a:xfrm>
          <a:prstGeom prst="rect">
            <a:avLst/>
          </a:prstGeom>
          <a:noFill/>
          <a:ln>
            <a:noFill/>
          </a:ln>
        </p:spPr>
      </p:pic>
      <p:pic>
        <p:nvPicPr>
          <p:cNvPr id="105" name="Google Shape;105;p17"/>
          <p:cNvPicPr preferRelativeResize="0"/>
          <p:nvPr/>
        </p:nvPicPr>
        <p:blipFill>
          <a:blip r:embed="rId15">
            <a:alphaModFix/>
          </a:blip>
          <a:stretch>
            <a:fillRect/>
          </a:stretch>
        </p:blipFill>
        <p:spPr>
          <a:xfrm>
            <a:off x="3372110" y="3368799"/>
            <a:ext cx="906499" cy="1232737"/>
          </a:xfrm>
          <a:prstGeom prst="rect">
            <a:avLst/>
          </a:prstGeom>
          <a:noFill/>
          <a:ln>
            <a:noFill/>
          </a:ln>
        </p:spPr>
      </p:pic>
      <p:sp>
        <p:nvSpPr>
          <p:cNvPr id="106" name="Google Shape;106;p17"/>
          <p:cNvSpPr txBox="1"/>
          <p:nvPr/>
        </p:nvSpPr>
        <p:spPr>
          <a:xfrm rot="-1701627">
            <a:off x="3170577" y="2059169"/>
            <a:ext cx="2359495" cy="64645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Pacifico"/>
                <a:ea typeface="Pacifico"/>
                <a:cs typeface="Pacifico"/>
                <a:sym typeface="Pacifico"/>
              </a:rPr>
              <a:t>Mutual Aid</a:t>
            </a:r>
            <a:endParaRPr sz="3000">
              <a:latin typeface="Pacifico"/>
              <a:ea typeface="Pacifico"/>
              <a:cs typeface="Pacifico"/>
              <a:sym typeface="Pacifico"/>
            </a:endParaRPr>
          </a:p>
        </p:txBody>
      </p:sp>
      <p:sp>
        <p:nvSpPr>
          <p:cNvPr id="107" name="Google Shape;107;p17"/>
          <p:cNvSpPr txBox="1"/>
          <p:nvPr/>
        </p:nvSpPr>
        <p:spPr>
          <a:xfrm rot="1131">
            <a:off x="4533997" y="3464175"/>
            <a:ext cx="1824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Pacifico"/>
                <a:ea typeface="Pacifico"/>
                <a:cs typeface="Pacifico"/>
                <a:sym typeface="Pacifico"/>
              </a:rPr>
              <a:t>What’s in a name?</a:t>
            </a:r>
            <a:endParaRPr sz="3000">
              <a:latin typeface="Pacifico"/>
              <a:ea typeface="Pacifico"/>
              <a:cs typeface="Pacifico"/>
              <a:sym typeface="Pacific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we work</a:t>
            </a:r>
            <a:endParaRPr/>
          </a:p>
        </p:txBody>
      </p:sp>
      <p:sp>
        <p:nvSpPr>
          <p:cNvPr id="113" name="Google Shape;11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CAN general membership = </a:t>
            </a:r>
            <a:r>
              <a:rPr lang="en"/>
              <a:t>anyone living, renting, or owning a business in Cully</a:t>
            </a:r>
            <a:endParaRPr/>
          </a:p>
          <a:p>
            <a:pPr indent="-342900" lvl="0" marL="457200" rtl="0" algn="l">
              <a:spcBef>
                <a:spcPts val="0"/>
              </a:spcBef>
              <a:spcAft>
                <a:spcPts val="0"/>
              </a:spcAft>
              <a:buSzPts val="1800"/>
              <a:buChar char="-"/>
            </a:pPr>
            <a:r>
              <a:rPr lang="en"/>
              <a:t>Volunteer board, elected by CAN general members who show up to the meeting in which we hold elections (traditionally April)</a:t>
            </a:r>
            <a:endParaRPr/>
          </a:p>
          <a:p>
            <a:pPr indent="-317500" lvl="1" marL="914400" rtl="0" algn="l">
              <a:spcBef>
                <a:spcPts val="0"/>
              </a:spcBef>
              <a:spcAft>
                <a:spcPts val="0"/>
              </a:spcAft>
              <a:buSzPts val="1400"/>
              <a:buChar char="-"/>
            </a:pPr>
            <a:r>
              <a:rPr lang="en"/>
              <a:t>Set agenda and program for general member meetings</a:t>
            </a:r>
            <a:endParaRPr/>
          </a:p>
          <a:p>
            <a:pPr indent="-317500" lvl="1" marL="914400" rtl="0" algn="l">
              <a:spcBef>
                <a:spcPts val="0"/>
              </a:spcBef>
              <a:spcAft>
                <a:spcPts val="0"/>
              </a:spcAft>
              <a:buSzPts val="1400"/>
              <a:buChar char="-"/>
            </a:pPr>
            <a:r>
              <a:rPr lang="en"/>
              <a:t>Vote on letters of support</a:t>
            </a:r>
            <a:endParaRPr/>
          </a:p>
          <a:p>
            <a:pPr indent="-317500" lvl="1" marL="914400" rtl="0" algn="l">
              <a:spcBef>
                <a:spcPts val="0"/>
              </a:spcBef>
              <a:spcAft>
                <a:spcPts val="0"/>
              </a:spcAft>
              <a:buSzPts val="1400"/>
              <a:buChar char="-"/>
            </a:pPr>
            <a:r>
              <a:rPr lang="en"/>
              <a:t>Build relationships with other organizations in Cully and across the city</a:t>
            </a:r>
            <a:endParaRPr/>
          </a:p>
          <a:p>
            <a:pPr indent="-342900" lvl="0" marL="457200" rtl="0" algn="l">
              <a:spcBef>
                <a:spcPts val="0"/>
              </a:spcBef>
              <a:spcAft>
                <a:spcPts val="0"/>
              </a:spcAft>
              <a:buSzPts val="1800"/>
              <a:buChar char="-"/>
            </a:pPr>
            <a:r>
              <a:rPr lang="en" sz="1800"/>
              <a:t>Next election is A</a:t>
            </a:r>
            <a:r>
              <a:rPr lang="en"/>
              <a:t>pril</a:t>
            </a:r>
            <a:endParaRPr/>
          </a:p>
          <a:p>
            <a:pPr indent="-317500" lvl="1" marL="914400" rtl="0" algn="l">
              <a:spcBef>
                <a:spcPts val="0"/>
              </a:spcBef>
              <a:spcAft>
                <a:spcPts val="0"/>
              </a:spcAft>
              <a:buSzPts val="1400"/>
              <a:buChar char="-"/>
            </a:pPr>
            <a:r>
              <a:rPr lang="en"/>
              <a:t>All board officers are 1-year terms, current officers must re-run each year</a:t>
            </a:r>
            <a:endParaRPr/>
          </a:p>
          <a:p>
            <a:pPr indent="-317500" lvl="1" marL="914400" rtl="0" algn="l">
              <a:spcBef>
                <a:spcPts val="0"/>
              </a:spcBef>
              <a:spcAft>
                <a:spcPts val="0"/>
              </a:spcAft>
              <a:buSzPts val="1400"/>
              <a:buChar char="-"/>
            </a:pPr>
            <a:r>
              <a:rPr lang="en"/>
              <a:t>Board members-at-large are 2-year terms, at least 3 will be up up for election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can CAN improve?</a:t>
            </a:r>
            <a:endParaRPr/>
          </a:p>
        </p:txBody>
      </p:sp>
      <p:graphicFrame>
        <p:nvGraphicFramePr>
          <p:cNvPr id="119" name="Google Shape;119;p19"/>
          <p:cNvGraphicFramePr/>
          <p:nvPr/>
        </p:nvGraphicFramePr>
        <p:xfrm>
          <a:off x="475650" y="1282750"/>
          <a:ext cx="3000000" cy="3000000"/>
        </p:xfrm>
        <a:graphic>
          <a:graphicData uri="http://schemas.openxmlformats.org/drawingml/2006/table">
            <a:tbl>
              <a:tblPr>
                <a:noFill/>
                <a:tableStyleId>{B68B1897-716C-4287-88A4-13CF920AA03D}</a:tableStyleId>
              </a:tblPr>
              <a:tblGrid>
                <a:gridCol w="3757950"/>
                <a:gridCol w="4598700"/>
              </a:tblGrid>
              <a:tr h="757925">
                <a:tc>
                  <a:txBody>
                    <a:bodyPr/>
                    <a:lstStyle/>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Make more space for others</a:t>
                      </a:r>
                      <a:endParaRPr sz="1800">
                        <a:solidFill>
                          <a:schemeClr val="dk2"/>
                        </a:solidFill>
                        <a:latin typeface="Proxima Nova"/>
                        <a:ea typeface="Proxima Nova"/>
                        <a:cs typeface="Proxima Nova"/>
                        <a:sym typeface="Proxima Nova"/>
                      </a:endParaRPr>
                    </a:p>
                  </a:txBody>
                  <a:tcPr marT="91425" marB="91425" marR="91425" marL="91425"/>
                </a:tc>
                <a:tc>
                  <a:txBody>
                    <a:bodyPr/>
                    <a:lstStyle/>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Who is under-represented?</a:t>
                      </a:r>
                      <a:endParaRPr sz="1800">
                        <a:solidFill>
                          <a:schemeClr val="dk2"/>
                        </a:solidFill>
                        <a:latin typeface="Proxima Nova"/>
                        <a:ea typeface="Proxima Nova"/>
                        <a:cs typeface="Proxima Nova"/>
                        <a:sym typeface="Proxima Nova"/>
                      </a:endParaRPr>
                    </a:p>
                  </a:txBody>
                  <a:tcPr marT="91425" marB="91425" marR="91425" marL="91425"/>
                </a:tc>
              </a:tr>
              <a:tr h="1201225">
                <a:tc>
                  <a:txBody>
                    <a:bodyPr/>
                    <a:lstStyle/>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“Right-size” volunteer roles</a:t>
                      </a:r>
                      <a:endParaRPr sz="1800">
                        <a:solidFill>
                          <a:schemeClr val="dk2"/>
                        </a:solidFill>
                        <a:latin typeface="Proxima Nova"/>
                        <a:ea typeface="Proxima Nova"/>
                        <a:cs typeface="Proxima Nova"/>
                        <a:sym typeface="Proxima Nova"/>
                      </a:endParaRPr>
                    </a:p>
                  </a:txBody>
                  <a:tcPr marT="91425" marB="91425" marR="91425" marL="91425"/>
                </a:tc>
                <a:tc>
                  <a:txBody>
                    <a:bodyPr/>
                    <a:lstStyle/>
                    <a:p>
                      <a:pPr indent="-317500" lvl="0" marL="457200" rtl="0" algn="l">
                        <a:lnSpc>
                          <a:spcPct val="115000"/>
                        </a:lnSpc>
                        <a:spcBef>
                          <a:spcPts val="0"/>
                        </a:spcBef>
                        <a:spcAft>
                          <a:spcPts val="0"/>
                        </a:spcAft>
                        <a:buClr>
                          <a:schemeClr val="dk2"/>
                        </a:buClr>
                        <a:buSzPts val="1400"/>
                        <a:buFont typeface="Proxima Nova"/>
                        <a:buChar char="-"/>
                      </a:pPr>
                      <a:r>
                        <a:rPr lang="en" sz="1800">
                          <a:solidFill>
                            <a:schemeClr val="dk2"/>
                          </a:solidFill>
                          <a:latin typeface="Proxima Nova"/>
                          <a:ea typeface="Proxima Nova"/>
                          <a:cs typeface="Proxima Nova"/>
                          <a:sym typeface="Proxima Nova"/>
                        </a:rPr>
                        <a:t>How can we create a ‘sustainable’ organization?</a:t>
                      </a:r>
                      <a:endParaRPr sz="1800">
                        <a:solidFill>
                          <a:schemeClr val="dk2"/>
                        </a:solidFill>
                        <a:latin typeface="Proxima Nova"/>
                        <a:ea typeface="Proxima Nova"/>
                        <a:cs typeface="Proxima Nova"/>
                        <a:sym typeface="Proxima Nova"/>
                      </a:endParaRPr>
                    </a:p>
                  </a:txBody>
                  <a:tcPr marT="91425" marB="91425" marR="91425" marL="91425"/>
                </a:tc>
              </a:tr>
              <a:tr h="1323475">
                <a:tc>
                  <a:txBody>
                    <a:bodyPr/>
                    <a:lstStyle/>
                    <a:p>
                      <a:pPr indent="-342900" lvl="0" marL="457200" rtl="0" algn="l">
                        <a:lnSpc>
                          <a:spcPct val="115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Support for advocacy in Cully</a:t>
                      </a:r>
                      <a:endParaRPr sz="1800">
                        <a:solidFill>
                          <a:schemeClr val="dk2"/>
                        </a:solidFill>
                        <a:latin typeface="Proxima Nova"/>
                        <a:ea typeface="Proxima Nova"/>
                        <a:cs typeface="Proxima Nova"/>
                        <a:sym typeface="Proxima Nova"/>
                      </a:endParaRPr>
                    </a:p>
                  </a:txBody>
                  <a:tcPr marT="91425" marB="91425" marR="91425" marL="91425"/>
                </a:tc>
                <a:tc>
                  <a:txBody>
                    <a:bodyPr/>
                    <a:lstStyle/>
                    <a:p>
                      <a:pPr indent="-317500" lvl="0" marL="457200" rtl="0" algn="l">
                        <a:spcBef>
                          <a:spcPts val="0"/>
                        </a:spcBef>
                        <a:spcAft>
                          <a:spcPts val="0"/>
                        </a:spcAft>
                        <a:buSzPts val="1400"/>
                        <a:buChar char="-"/>
                      </a:pPr>
                      <a:r>
                        <a:rPr lang="en" sz="1800">
                          <a:solidFill>
                            <a:schemeClr val="dk2"/>
                          </a:solidFill>
                          <a:latin typeface="Proxima Nova"/>
                          <a:ea typeface="Proxima Nova"/>
                          <a:cs typeface="Proxima Nova"/>
                          <a:sym typeface="Proxima Nova"/>
                        </a:rPr>
                        <a:t>What neighborhood issues are under-represented?</a:t>
                      </a:r>
                      <a:endParaRPr sz="1800">
                        <a:solidFill>
                          <a:schemeClr val="dk2"/>
                        </a:solidFill>
                        <a:latin typeface="Proxima Nova"/>
                        <a:ea typeface="Proxima Nova"/>
                        <a:cs typeface="Proxima Nova"/>
                        <a:sym typeface="Proxima Nova"/>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